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1"/>
  </p:notesMasterIdLst>
  <p:handoutMasterIdLst>
    <p:handoutMasterId r:id="rId12"/>
  </p:handoutMasterIdLst>
  <p:sldIdLst>
    <p:sldId id="436" r:id="rId2"/>
    <p:sldId id="437" r:id="rId3"/>
    <p:sldId id="530" r:id="rId4"/>
    <p:sldId id="534" r:id="rId5"/>
    <p:sldId id="535" r:id="rId6"/>
    <p:sldId id="471" r:id="rId7"/>
    <p:sldId id="531" r:id="rId8"/>
    <p:sldId id="536" r:id="rId9"/>
    <p:sldId id="514" r:id="rId10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9900"/>
    <a:srgbClr val="4E5B99"/>
    <a:srgbClr val="ED7703"/>
    <a:srgbClr val="FF0000"/>
    <a:srgbClr val="AB0909"/>
    <a:srgbClr val="0066CC"/>
    <a:srgbClr val="102277"/>
    <a:srgbClr val="132577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959" autoAdjust="0"/>
  </p:normalViewPr>
  <p:slideViewPr>
    <p:cSldViewPr snapToObjects="1" showGuides="1">
      <p:cViewPr>
        <p:scale>
          <a:sx n="130" d="100"/>
          <a:sy n="130" d="100"/>
        </p:scale>
        <p:origin x="-78" y="-78"/>
      </p:cViewPr>
      <p:guideLst>
        <p:guide orient="horz" pos="2160"/>
        <p:guide orient="horz" pos="346"/>
        <p:guide orient="horz" pos="3974"/>
        <p:guide orient="horz" pos="1026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2B571-FE67-4214-AE47-FDE040AF335B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4B5CF-857F-4E63-89EF-B1AD2FD57C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362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09/03/2019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905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ogo_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351600" y="1098000"/>
            <a:ext cx="56124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1098000"/>
            <a:ext cx="2574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27688" y="764704"/>
            <a:ext cx="82368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51223" y="1016732"/>
            <a:ext cx="6421177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 smtClean="0"/>
              <a:t>CLICK TO MODIFY THE STYLE OF THE 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764704"/>
            <a:ext cx="82368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modify</a:t>
            </a:r>
            <a:r>
              <a:rPr lang="fr-FR" dirty="0" smtClean="0"/>
              <a:t> </a:t>
            </a:r>
            <a:r>
              <a:rPr lang="fr-FR" dirty="0" err="1" smtClean="0"/>
              <a:t>attributes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49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512" y="6483438"/>
            <a:ext cx="413559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884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453" userDrawn="1">
          <p15:clr>
            <a:srgbClr val="F26B43"/>
          </p15:clr>
        </p15:guide>
        <p15:guide id="5" pos="56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srfAerial19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177" y="-1971600"/>
            <a:ext cx="9158436" cy="9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2199" y="5157240"/>
            <a:ext cx="89218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Welcome to the ESRF</a:t>
            </a:r>
            <a:endParaRPr lang="en-GB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0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000" dirty="0" smtClean="0"/>
              <a:t>Welcome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28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rgbClr val="0033CC"/>
              </a:solidFill>
              <a:latin typeface="Arial Black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33CC"/>
                </a:solidFill>
                <a:latin typeface="Arial Black" pitchFamily="34" charset="0"/>
              </a:rPr>
              <a:t>Thank you for coming to the</a:t>
            </a:r>
          </a:p>
          <a:p>
            <a:pPr algn="ctr"/>
            <a:endParaRPr lang="en-US" sz="1600" b="1" dirty="0" smtClean="0">
              <a:solidFill>
                <a:srgbClr val="0033CC"/>
              </a:solidFill>
              <a:latin typeface="Arial Black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Arial Black" pitchFamily="34" charset="0"/>
              </a:rPr>
              <a:t>EBS Workshop on Nuclear </a:t>
            </a:r>
            <a:r>
              <a:rPr lang="en-US" sz="1600" b="1" dirty="0" smtClean="0">
                <a:solidFill>
                  <a:srgbClr val="00B050"/>
                </a:solidFill>
                <a:latin typeface="Arial Black" pitchFamily="34" charset="0"/>
              </a:rPr>
              <a:t>R</a:t>
            </a:r>
            <a:r>
              <a:rPr lang="en-US" sz="1600" b="1" dirty="0" smtClean="0">
                <a:solidFill>
                  <a:srgbClr val="00B050"/>
                </a:solidFill>
                <a:latin typeface="Arial Black" pitchFamily="34" charset="0"/>
              </a:rPr>
              <a:t>esonance Scattering</a:t>
            </a:r>
          </a:p>
          <a:p>
            <a:pPr algn="ctr">
              <a:buFont typeface="Arial" pitchFamily="34" charset="0"/>
              <a:buChar char="•"/>
            </a:pPr>
            <a:endParaRPr lang="en-US" sz="1600" b="1" dirty="0" smtClean="0">
              <a:solidFill>
                <a:srgbClr val="0033CC"/>
              </a:solidFill>
              <a:latin typeface="Arial Black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33CC"/>
                </a:solidFill>
                <a:latin typeface="Arial Black" pitchFamily="34" charset="0"/>
              </a:rPr>
              <a:t>h</a:t>
            </a:r>
            <a:r>
              <a:rPr lang="en-US" sz="1600" b="1" dirty="0" smtClean="0">
                <a:solidFill>
                  <a:srgbClr val="0033CC"/>
                </a:solidFill>
                <a:latin typeface="Arial Black" pitchFamily="34" charset="0"/>
              </a:rPr>
              <a:t>elping us shaping the scientific case for a new Nuclear Resonance beamline </a:t>
            </a:r>
            <a:endParaRPr lang="en-US" sz="1600" b="1" dirty="0" smtClean="0">
              <a:solidFill>
                <a:srgbClr val="0033CC"/>
              </a:solidFill>
              <a:latin typeface="Arial Black" pitchFamily="34" charset="0"/>
            </a:endParaRPr>
          </a:p>
          <a:p>
            <a:r>
              <a:rPr lang="en-US" sz="1600" b="1" dirty="0" smtClean="0">
                <a:solidFill>
                  <a:srgbClr val="0033CC"/>
                </a:solidFill>
                <a:latin typeface="Arial Black" pitchFamily="34" charset="0"/>
              </a:rPr>
              <a:t> </a:t>
            </a:r>
            <a:endParaRPr lang="en-GB" sz="1600" b="1" dirty="0" err="1" smtClean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520" y="258051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1987 Red Book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(the final color)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50" y="2718182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9900"/>
                </a:solidFill>
              </a:rPr>
              <a:t>2014 Orange Book</a:t>
            </a:r>
            <a:endParaRPr lang="en-GB" b="1" dirty="0">
              <a:solidFill>
                <a:srgbClr val="FF9900"/>
              </a:solidFill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50" y="3429000"/>
            <a:ext cx="2268850" cy="32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397" y="3429000"/>
            <a:ext cx="2245932" cy="326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Past and future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27200" y="949434"/>
            <a:ext cx="78053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ESRF the first 3</a:t>
            </a:r>
            <a:r>
              <a:rPr lang="en-US" b="1" baseline="30000" dirty="0" smtClean="0">
                <a:solidFill>
                  <a:srgbClr val="FF0000"/>
                </a:solidFill>
              </a:rPr>
              <a:t>rd</a:t>
            </a:r>
            <a:r>
              <a:rPr lang="en-US" b="1" dirty="0" smtClean="0">
                <a:solidFill>
                  <a:srgbClr val="FF0000"/>
                </a:solidFill>
              </a:rPr>
              <a:t> generation synchrotron radiation source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In 1994 first NRS experiments at the TROIKA beamline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NRS users were the first (official) ESRF users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First high pressure experiments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99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9900"/>
              </a:solidFill>
            </a:endParaRPr>
          </a:p>
          <a:p>
            <a:endParaRPr lang="en-US" b="1" dirty="0" smtClean="0">
              <a:solidFill>
                <a:srgbClr val="FF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9900"/>
                </a:solidFill>
              </a:rPr>
              <a:t> ESRF-EBS shall become the first </a:t>
            </a:r>
            <a:r>
              <a:rPr lang="en-US" b="1" dirty="0" smtClean="0">
                <a:solidFill>
                  <a:srgbClr val="FF9900"/>
                </a:solidFill>
              </a:rPr>
              <a:t>new generation </a:t>
            </a:r>
            <a:r>
              <a:rPr lang="en-US" b="1" dirty="0" smtClean="0">
                <a:solidFill>
                  <a:srgbClr val="FF9900"/>
                </a:solidFill>
              </a:rPr>
              <a:t>high-energy</a:t>
            </a:r>
          </a:p>
          <a:p>
            <a:r>
              <a:rPr lang="en-US" b="1" dirty="0" smtClean="0">
                <a:solidFill>
                  <a:srgbClr val="FF9900"/>
                </a:solidFill>
              </a:rPr>
              <a:t>  SR source in 2020.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9900"/>
                </a:solidFill>
              </a:rPr>
              <a:t> The other three high-energy SR sources have as well launched </a:t>
            </a:r>
          </a:p>
          <a:p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 smtClean="0">
                <a:solidFill>
                  <a:srgbClr val="FF9900"/>
                </a:solidFill>
              </a:rPr>
              <a:t> Upgrade </a:t>
            </a:r>
            <a:r>
              <a:rPr lang="en-US" b="1" dirty="0" err="1" smtClean="0">
                <a:solidFill>
                  <a:srgbClr val="FF9900"/>
                </a:solidFill>
              </a:rPr>
              <a:t>P</a:t>
            </a:r>
            <a:r>
              <a:rPr lang="en-US" b="1" dirty="0" err="1" smtClean="0">
                <a:solidFill>
                  <a:srgbClr val="FF9900"/>
                </a:solidFill>
              </a:rPr>
              <a:t>rogrammes</a:t>
            </a:r>
            <a:r>
              <a:rPr lang="en-US" b="1" dirty="0" smtClean="0">
                <a:solidFill>
                  <a:srgbClr val="FF9900"/>
                </a:solidFill>
              </a:rPr>
              <a:t> and a new source in </a:t>
            </a:r>
            <a:r>
              <a:rPr lang="en-US" b="1" dirty="0" err="1" smtClean="0">
                <a:solidFill>
                  <a:srgbClr val="FF9900"/>
                </a:solidFill>
              </a:rPr>
              <a:t>Bejing</a:t>
            </a:r>
            <a:r>
              <a:rPr lang="en-US" b="1" dirty="0" smtClean="0">
                <a:solidFill>
                  <a:srgbClr val="FF9900"/>
                </a:solidFill>
              </a:rPr>
              <a:t> is at the </a:t>
            </a:r>
          </a:p>
          <a:p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 smtClean="0">
                <a:solidFill>
                  <a:srgbClr val="FF9900"/>
                </a:solidFill>
              </a:rPr>
              <a:t> horizon. They all have NRS </a:t>
            </a:r>
            <a:r>
              <a:rPr lang="en-US" b="1" dirty="0" err="1" smtClean="0">
                <a:solidFill>
                  <a:srgbClr val="FF9900"/>
                </a:solidFill>
              </a:rPr>
              <a:t>beamlines</a:t>
            </a:r>
            <a:r>
              <a:rPr lang="en-US" b="1" dirty="0" smtClean="0">
                <a:solidFill>
                  <a:srgbClr val="FF99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 smtClean="0">
                <a:solidFill>
                  <a:srgbClr val="FF9900"/>
                </a:solidFill>
              </a:rPr>
              <a:t>In that spirit, let us be again fast.</a:t>
            </a:r>
          </a:p>
          <a:p>
            <a:endParaRPr lang="en-US" b="1" dirty="0" smtClean="0">
              <a:solidFill>
                <a:srgbClr val="FF9900"/>
              </a:solidFill>
            </a:endParaRPr>
          </a:p>
          <a:p>
            <a:endParaRPr lang="en-US" b="1" dirty="0" smtClean="0">
              <a:solidFill>
                <a:srgbClr val="FF9900"/>
              </a:solidFill>
            </a:endParaRPr>
          </a:p>
          <a:p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 smtClean="0">
                <a:solidFill>
                  <a:srgbClr val="FF9900"/>
                </a:solidFill>
              </a:rPr>
              <a:t>                        </a:t>
            </a:r>
            <a:r>
              <a:rPr lang="en-US" b="1" dirty="0" smtClean="0">
                <a:solidFill>
                  <a:srgbClr val="003399"/>
                </a:solidFill>
              </a:rPr>
              <a:t>  </a:t>
            </a:r>
            <a:r>
              <a:rPr lang="en-US" sz="2000" b="1" dirty="0" smtClean="0">
                <a:solidFill>
                  <a:srgbClr val="003399"/>
                </a:solidFill>
              </a:rPr>
              <a:t>Key features for NRS at the ESRF</a:t>
            </a:r>
            <a:endParaRPr lang="en-US" b="1" dirty="0" smtClean="0">
              <a:solidFill>
                <a:srgbClr val="003399"/>
              </a:solidFill>
            </a:endParaRPr>
          </a:p>
          <a:p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b="1" dirty="0" smtClean="0">
                <a:solidFill>
                  <a:srgbClr val="003399"/>
                </a:solidFill>
              </a:rPr>
              <a:t>                 </a:t>
            </a:r>
          </a:p>
          <a:p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b="1" dirty="0" smtClean="0">
                <a:solidFill>
                  <a:srgbClr val="003399"/>
                </a:solidFill>
              </a:rPr>
              <a:t>                                          </a:t>
            </a:r>
            <a:r>
              <a:rPr lang="en-US" b="1" dirty="0" err="1" smtClean="0">
                <a:solidFill>
                  <a:srgbClr val="003399"/>
                </a:solidFill>
              </a:rPr>
              <a:t>Nano</a:t>
            </a:r>
            <a:r>
              <a:rPr lang="en-US" b="1" dirty="0" smtClean="0">
                <a:solidFill>
                  <a:srgbClr val="003399"/>
                </a:solidFill>
              </a:rPr>
              <a:t>-focusing</a:t>
            </a:r>
          </a:p>
          <a:p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b="1" dirty="0" smtClean="0">
                <a:solidFill>
                  <a:srgbClr val="003399"/>
                </a:solidFill>
              </a:rPr>
              <a:t>                               Micro-</a:t>
            </a:r>
            <a:r>
              <a:rPr lang="en-US" b="1" dirty="0" err="1" smtClean="0">
                <a:solidFill>
                  <a:srgbClr val="003399"/>
                </a:solidFill>
              </a:rPr>
              <a:t>eV</a:t>
            </a:r>
            <a:r>
              <a:rPr lang="en-US" b="1" dirty="0" smtClean="0">
                <a:solidFill>
                  <a:srgbClr val="003399"/>
                </a:solidFill>
              </a:rPr>
              <a:t> energy resolution</a:t>
            </a:r>
          </a:p>
          <a:p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b="1" dirty="0" smtClean="0">
                <a:solidFill>
                  <a:srgbClr val="003399"/>
                </a:solidFill>
              </a:rPr>
              <a:t>                                          Timing modes</a:t>
            </a:r>
          </a:p>
          <a:p>
            <a:endParaRPr lang="en-GB" dirty="0"/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6084000" y="1584000"/>
            <a:ext cx="255635" cy="204508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4644010" y="1872000"/>
            <a:ext cx="216030" cy="192189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rfAerial19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4436" y="-1611700"/>
            <a:ext cx="9158436" cy="9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619250" y="5733320"/>
            <a:ext cx="60102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Black" pitchFamily="34" charset="0"/>
              </a:rPr>
              <a:t>Thank you</a:t>
            </a:r>
            <a:endParaRPr lang="en-GB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1994 – </a:t>
            </a:r>
            <a:r>
              <a:rPr lang="en-US" sz="2000" dirty="0" smtClean="0"/>
              <a:t>First Users at ESRF</a:t>
            </a:r>
            <a:endParaRPr lang="en-GB" sz="2000" dirty="0"/>
          </a:p>
        </p:txBody>
      </p:sp>
      <p:pic>
        <p:nvPicPr>
          <p:cNvPr id="7" name="Picture 6" descr="1st users_1994_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410" y="692620"/>
            <a:ext cx="8497180" cy="5676778"/>
          </a:xfrm>
          <a:prstGeom prst="rect">
            <a:avLst/>
          </a:prstGeom>
        </p:spPr>
      </p:pic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8388530" y="6009348"/>
            <a:ext cx="360050" cy="36005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1994 - High pressure</a:t>
            </a:r>
            <a:endParaRPr lang="en-GB" sz="20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09592" y="1126788"/>
            <a:ext cx="35242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7579" y="6027003"/>
            <a:ext cx="398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9900"/>
                </a:solidFill>
              </a:rPr>
              <a:t>H.F.Grünsteudel</a:t>
            </a:r>
            <a:r>
              <a:rPr lang="en-US" sz="1200" b="1" dirty="0" smtClean="0">
                <a:solidFill>
                  <a:srgbClr val="FF9900"/>
                </a:solidFill>
              </a:rPr>
              <a:t>, PhD thesis</a:t>
            </a:r>
          </a:p>
          <a:p>
            <a:r>
              <a:rPr lang="en-US" sz="1200" b="1" dirty="0" err="1" smtClean="0">
                <a:solidFill>
                  <a:srgbClr val="FF9900"/>
                </a:solidFill>
              </a:rPr>
              <a:t>Grünsteudel</a:t>
            </a:r>
            <a:r>
              <a:rPr lang="en-US" sz="1200" b="1" dirty="0" smtClean="0">
                <a:solidFill>
                  <a:srgbClr val="FF9900"/>
                </a:solidFill>
              </a:rPr>
              <a:t>, …, </a:t>
            </a:r>
            <a:r>
              <a:rPr lang="en-US" sz="1200" b="1" dirty="0" err="1" smtClean="0">
                <a:solidFill>
                  <a:srgbClr val="FF9900"/>
                </a:solidFill>
              </a:rPr>
              <a:t>Wortmann</a:t>
            </a:r>
            <a:r>
              <a:rPr lang="en-US" sz="1200" b="1" dirty="0" smtClean="0">
                <a:solidFill>
                  <a:srgbClr val="FF9900"/>
                </a:solidFill>
              </a:rPr>
              <a:t> </a:t>
            </a:r>
            <a:r>
              <a:rPr lang="en-US" sz="1200" b="1" i="1" dirty="0" smtClean="0">
                <a:solidFill>
                  <a:srgbClr val="FF9900"/>
                </a:solidFill>
              </a:rPr>
              <a:t> </a:t>
            </a:r>
            <a:r>
              <a:rPr lang="en-US" sz="1200" b="1" dirty="0" smtClean="0">
                <a:solidFill>
                  <a:srgbClr val="FF9900"/>
                </a:solidFill>
              </a:rPr>
              <a:t>Hyperfine Interactions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579" y="1268700"/>
            <a:ext cx="570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sym typeface="Symbol"/>
              </a:rPr>
              <a:t>-iron to -iron phase transition monitored by NFS</a:t>
            </a:r>
            <a:endParaRPr lang="en-GB" b="1" dirty="0">
              <a:solidFill>
                <a:srgbClr val="003399"/>
              </a:solidFill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6435805" y="6009348"/>
            <a:ext cx="360050" cy="36005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Mössbauer</a:t>
            </a:r>
            <a:r>
              <a:rPr lang="en-US" dirty="0" smtClean="0"/>
              <a:t> isotopes</a:t>
            </a:r>
            <a:endParaRPr lang="en-GB" dirty="0"/>
          </a:p>
        </p:txBody>
      </p:sp>
      <p:pic>
        <p:nvPicPr>
          <p:cNvPr id="5" name="Picture 4" descr="isot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680853" cy="57606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36000" y="349200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endParaRPr lang="en-GB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6000" y="3456000"/>
            <a:ext cx="450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Arial Black" pitchFamily="34" charset="0"/>
              </a:rPr>
              <a:t>Fe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4000" y="349200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Arial Black" pitchFamily="34" charset="0"/>
              </a:rPr>
              <a:t>Ni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8000" y="3492000"/>
            <a:ext cx="447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Arial Black" pitchFamily="34" charset="0"/>
              </a:rPr>
              <a:t>Kr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12360" y="3888000"/>
            <a:ext cx="48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Arial Black" pitchFamily="34" charset="0"/>
              </a:rPr>
              <a:t>Xe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64000" y="345600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Arial Black" pitchFamily="34" charset="0"/>
              </a:rPr>
              <a:t>Ge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5776" y="4320000"/>
            <a:ext cx="457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Arial Black" pitchFamily="34" charset="0"/>
              </a:rPr>
              <a:t>Ta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64000" y="38880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Arial Black" pitchFamily="34" charset="0"/>
              </a:rPr>
              <a:t>Sn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0000" y="38880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Arial Black" pitchFamily="34" charset="0"/>
              </a:rPr>
              <a:t>Sb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56000" y="3888000"/>
            <a:ext cx="456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Arial Black" pitchFamily="34" charset="0"/>
              </a:rPr>
              <a:t>Te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24328" y="3888000"/>
            <a:ext cx="26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Arial Black" pitchFamily="34" charset="0"/>
              </a:rPr>
              <a:t>I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6096" y="432000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Arial Black" pitchFamily="34" charset="0"/>
              </a:rPr>
              <a:t>Hg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80000" y="5301208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Arial Black" pitchFamily="34" charset="0"/>
              </a:rPr>
              <a:t>Sm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2000" y="52920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Arial Black" pitchFamily="34" charset="0"/>
              </a:rPr>
              <a:t>Eu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6000" y="529200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Arial Black" pitchFamily="34" charset="0"/>
              </a:rPr>
              <a:t>Dy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4000" y="5310000"/>
            <a:ext cx="528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Arial Black" pitchFamily="34" charset="0"/>
              </a:rPr>
              <a:t>Tm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80000" y="3888000"/>
            <a:ext cx="47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  <a:latin typeface="Arial Black" pitchFamily="34" charset="0"/>
              </a:rPr>
              <a:t>Ru</a:t>
            </a:r>
            <a:endParaRPr lang="en-GB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56000" y="532800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Arial Black" pitchFamily="34" charset="0"/>
              </a:rPr>
              <a:t>Yb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9912" y="4320000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 Black" pitchFamily="34" charset="0"/>
              </a:rPr>
              <a:t>Os</a:t>
            </a:r>
            <a:endParaRPr lang="en-GB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48000" y="432000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Arial Black" pitchFamily="34" charset="0"/>
              </a:rPr>
              <a:t>Ir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27980" y="4509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936000" y="6186790"/>
            <a:ext cx="2736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Arial Black" pitchFamily="34" charset="0"/>
              </a:rPr>
              <a:t>XX – with NFS/NIS </a:t>
            </a:r>
            <a:endParaRPr lang="en-GB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3" name="Action Button: Back or Previous 42">
            <a:hlinkClick r:id="" action="ppaction://noaction" highlightClick="1"/>
          </p:cNvPr>
          <p:cNvSpPr>
            <a:spLocks noChangeAspect="1"/>
          </p:cNvSpPr>
          <p:nvPr/>
        </p:nvSpPr>
        <p:spPr>
          <a:xfrm>
            <a:off x="8032978" y="6186790"/>
            <a:ext cx="260604" cy="260604"/>
          </a:xfrm>
          <a:prstGeom prst="actionButtonBackPrevious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Blank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Blank.potx" id="{67C11CAC-9023-4D7C-A201-0E73168C1C5C}" vid="{657381B9-D2A2-47F3-8C63-832BC45655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20425</TotalTime>
  <Words>217</Words>
  <Application>Microsoft Office PowerPoint</Application>
  <PresentationFormat>On-screen Show (4:3)</PresentationFormat>
  <Paragraphs>62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Slide 1</vt:lpstr>
      <vt:lpstr> Welcome</vt:lpstr>
      <vt:lpstr>Past and future</vt:lpstr>
      <vt:lpstr>Slide 4</vt:lpstr>
      <vt:lpstr>Slide 5</vt:lpstr>
      <vt:lpstr>1994 – First Users at ESRF</vt:lpstr>
      <vt:lpstr>1994 - High pressure</vt:lpstr>
      <vt:lpstr>Slide 8</vt:lpstr>
      <vt:lpstr>Mössbauer isotopes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CHUMAKOV Alexander</dc:creator>
  <cp:lastModifiedBy>RUEFFER</cp:lastModifiedBy>
  <cp:revision>1341</cp:revision>
  <cp:lastPrinted>2017-01-17T14:53:31Z</cp:lastPrinted>
  <dcterms:created xsi:type="dcterms:W3CDTF">2014-10-27T15:07:29Z</dcterms:created>
  <dcterms:modified xsi:type="dcterms:W3CDTF">2019-03-09T17:32:48Z</dcterms:modified>
</cp:coreProperties>
</file>